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81" r:id="rId10"/>
    <p:sldId id="266" r:id="rId11"/>
    <p:sldId id="267" r:id="rId12"/>
    <p:sldId id="268" r:id="rId13"/>
    <p:sldId id="269" r:id="rId14"/>
    <p:sldId id="270" r:id="rId15"/>
    <p:sldId id="277" r:id="rId16"/>
    <p:sldId id="272" r:id="rId17"/>
    <p:sldId id="276" r:id="rId18"/>
    <p:sldId id="294" r:id="rId19"/>
    <p:sldId id="273" r:id="rId20"/>
    <p:sldId id="274" r:id="rId21"/>
    <p:sldId id="275" r:id="rId22"/>
    <p:sldId id="295" r:id="rId23"/>
    <p:sldId id="280" r:id="rId24"/>
    <p:sldId id="284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1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5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02" algn="l" defTabSz="914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033" autoAdjust="0"/>
  </p:normalViewPr>
  <p:slideViewPr>
    <p:cSldViewPr snapToGrid="0" snapToObjects="1">
      <p:cViewPr varScale="1">
        <p:scale>
          <a:sx n="87" d="100"/>
          <a:sy n="87" d="100"/>
        </p:scale>
        <p:origin x="2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lglaser:Desktop:MALE%20STUDY:Male%20dosing%202010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Sheet2!$A$8:$A$15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Sheet2!$B$8:$B$15</c:f>
              <c:numCache>
                <c:formatCode>General</c:formatCode>
                <c:ptCount val="8"/>
                <c:pt idx="0">
                  <c:v>1275.55</c:v>
                </c:pt>
                <c:pt idx="1">
                  <c:v>1369.33</c:v>
                </c:pt>
                <c:pt idx="2">
                  <c:v>1443.64</c:v>
                </c:pt>
                <c:pt idx="3">
                  <c:v>1614.05</c:v>
                </c:pt>
                <c:pt idx="4">
                  <c:v>1691.05</c:v>
                </c:pt>
                <c:pt idx="5">
                  <c:v>1838.11</c:v>
                </c:pt>
                <c:pt idx="6">
                  <c:v>2102.66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21-4E4C-8006-8A1E1DA92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898968"/>
        <c:axId val="-1968319080"/>
      </c:scatterChart>
      <c:valAx>
        <c:axId val="-210989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68319080"/>
        <c:crosses val="autoZero"/>
        <c:crossBetween val="midCat"/>
      </c:valAx>
      <c:valAx>
        <c:axId val="-1968319080"/>
        <c:scaling>
          <c:orientation val="minMax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 dose mg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9898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8EAD-FCDA-6642-A39E-BC194264986C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FACE-1CB8-CB46-9674-4DB9E1AF2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1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5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02" algn="l" defTabSz="457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www.fda.gov</a:t>
            </a:r>
            <a:r>
              <a:rPr lang="en-US" dirty="0"/>
              <a:t>/Drugs/</a:t>
            </a:r>
            <a:r>
              <a:rPr lang="en-US" dirty="0" err="1"/>
              <a:t>DrugSafety</a:t>
            </a:r>
            <a:r>
              <a:rPr lang="en-US" dirty="0"/>
              <a:t>/ucm401746.htm</a:t>
            </a:r>
          </a:p>
          <a:p>
            <a:endParaRPr lang="en-US" dirty="0"/>
          </a:p>
          <a:p>
            <a:r>
              <a:rPr lang="en-US" dirty="0" err="1"/>
              <a:t>Vigen</a:t>
            </a:r>
            <a:r>
              <a:rPr lang="en-US" dirty="0"/>
              <a:t>/Ho</a:t>
            </a:r>
            <a:r>
              <a:rPr lang="en-US" baseline="0" dirty="0"/>
              <a:t> VA study (filled a Rx), </a:t>
            </a:r>
            <a:r>
              <a:rPr lang="en-US" baseline="0" dirty="0" err="1"/>
              <a:t>Finkle</a:t>
            </a:r>
            <a:r>
              <a:rPr lang="en-US" baseline="0" dirty="0"/>
              <a:t> (filled Rx vs. </a:t>
            </a:r>
            <a:r>
              <a:rPr lang="en-US" baseline="0" dirty="0" err="1"/>
              <a:t>viagra</a:t>
            </a:r>
            <a:r>
              <a:rPr lang="en-US" baseline="0" dirty="0"/>
              <a:t> </a:t>
            </a:r>
            <a:r>
              <a:rPr lang="en-US" baseline="0" dirty="0" err="1"/>
              <a:t>rx</a:t>
            </a:r>
            <a:r>
              <a:rPr lang="en-US" baseline="0" dirty="0"/>
              <a:t>, health insurance data base, insurance codes)</a:t>
            </a:r>
          </a:p>
          <a:p>
            <a:r>
              <a:rPr lang="en-US" baseline="0" dirty="0" err="1"/>
              <a:t>Vigen</a:t>
            </a:r>
            <a:r>
              <a:rPr lang="en-US" baseline="0" dirty="0"/>
              <a:t> </a:t>
            </a:r>
            <a:r>
              <a:rPr lang="en-US" baseline="0" dirty="0" err="1"/>
              <a:t>Unvalidate</a:t>
            </a:r>
            <a:r>
              <a:rPr lang="en-US" baseline="0" dirty="0"/>
              <a:t> statistical methodology to reverse raw data, Gross errors</a:t>
            </a:r>
          </a:p>
          <a:p>
            <a:endParaRPr lang="en-US" baseline="0" dirty="0"/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Morgentaler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Miner, M. M., Caliber,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Khera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Traish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M. 2015. Testosterone therapy and cardiovascular risk: advances and controversies. Mayo Clinic Proceedings 90, 2, 224-251.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Wittert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2014. The relationship between sleep disorders and testosterone in men. Asian journal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16, 2, 262.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Hanafy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M. 2007. Testosterone therapy and obstructive sleep apnea: is there a real connection. The journal of sexual medicine. 4, 5, 1241-1246. DOI=10.1111/j.1743-6109.2007.00553.x.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Franklin, K. A. and Lindberg, E. 2015. Obstructive sleep apnea is a common disorder in the population—a review on the epidemiology of sleep apnea. Journal of thoracic disease. 7, 8, 1311-1322.   6%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(4-18%) male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Bercea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Mihaescu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Cojocaru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Bjorvatn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2015. Fatigue and serum testosterone in obstructive sleep apnea patients. The clinical respiratory journal. 9, 3, 342-349. DOI=10.1111/crj.12150.		 Low T OSA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Silverstein, M. D.,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A., Mohr, D. N.,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Petterson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M., O’Fallon, W. M., and Melton, L. J. 1998. Trends in the incidence of deep vein thrombosis and pulmonary embolism: a 25-year population-based study. Archives of internal medicine. 158, 6, 585-593.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Nordström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Lindblad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Bergqvist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Kjellström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1992. A prospective study of the incidence of deep‐vein thrombosis within a defined urban population. Journal of internal medicine. 232, 2, 155-160. DOI=10.1111/j.1365-2796.1992.tb00565.x.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Campelo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E.,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Cutini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H.,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Massheimer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V. L. 2012. Testosterone modulates platelet aggregation and endothelial cell growth through nitric oxide pathway. Journal of Endocrinology. 213, 1, 77-87.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Kelly, D. M. and Jones, T. H. 2013. Testosterone: a vascular hormone in health and disease. Journal of Endocrinology. 217, 3, R47-R71.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Labrie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Bélanger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L., Gomez, J.-L.,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Candas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1997. Marked decline in serum concentrations of adrenal C19 sex steroid precursors and conjugated androgen metabolites during aging. The Journal of Clinical Endocrinology &amp; Metabolism. 82, 8, 2396-2402.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Vermeulen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Kaufman, J.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Goemaere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and Van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Pottelberg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2002. Estradiol in elderly men. The Aging Male. 5, 2, 98-102.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8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Vigen</a:t>
            </a:r>
            <a:r>
              <a:rPr lang="en-US" dirty="0"/>
              <a:t> and </a:t>
            </a:r>
            <a:r>
              <a:rPr lang="en-US" dirty="0" err="1"/>
              <a:t>Finkle</a:t>
            </a:r>
            <a:r>
              <a:rPr lang="en-US" dirty="0"/>
              <a:t> (men who filled a first prescription) studies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Zhu, X. and Wu, X. 2006. Error awareness data mining. Granular Computing, 2006 IEEE International Conference on, 269-274.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Kim, H. C.,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Kemmann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Shelden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1981. Response of blood coagulation parameters to elevated endogenous 17β-estradiol levels induced by human menopausal gonadotropins. American journal of obstetrics and gynecology. 140, 7, 807-810.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Tchaikovski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N.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2010. Mechanisms of estrogen-induced venous thromboembolism. Thrombosis research. 126, 1, 5-11.  NON oral sustained levels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Canonico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-Bureau, G.,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Conard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J., Meyer, G., Lévesque, H.,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Trillot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Barrellier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M.-T., Wahl, D.,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Emmerich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2007. Hormone therapy and venous thromboembolism among postmenopausal women. Circulation. 115, 7, 840-845.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Traish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M., Goldstein, I., and Kim, N. N. 2007. Testosterone and erectile function: from basic research to a new clinical paradigm for managing men with androgen insufficiency and erectile dysfunction. European urology. 52, 1, 54-70.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Mancini, A. N. T. O. N. I. O.,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Milardi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O. M. E. N. I. C. O., Bianchi, A.,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Summaria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V. I. N. C. E. N. Z. O., and De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Marinis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A. U. R. A. 2005. Increased estradiol levels in venous occlusive disorder: a possible functional mechanism of venous leakage. International journal of impotence research. 17, 3, 239-242.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Abbott, R. D.,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Launer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J., Rodriguez, B. L., Ross, G. W., Wilson, P. W. F., Masaki, K. H.,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Strozyk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D., Curb, J. D., Yano, K., and Popper, J. S. 2007. Serum estradiol and risk of stroke in elderly men. Neurology. 68, 8, 563-568.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Root-Bernstein,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Podufaly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and Dillon, P. F. 2014. Estradiol binds to insulin and insulin receptor decreasing insulin binding in vitro. Frontiers in endocrinology. 5, 118.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Faloon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 2008. Dangers of Excess Estrogen In the Aging Male. Life Extension Magazine. 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Tivesten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Wallenfeldt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et al. Circulating estradiol is an independent predictor of progression of carotid artery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intima-media thickness in middle-aged men.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2006 Nov;91(11):4433-7.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Mohamad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MJ, Mohammad MA,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Karayyem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AA. Serum levels of sex hormones in men with acute myocardial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infarction.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 Apr;28(2):182-6.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Vermeulen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Kaufman JM,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Goemaere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van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Pottelberg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Estradiol in elderly men. Aging Male. 2002 Jun;5(2):98-102.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Tivesten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Mellstrom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Jutberger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et al. Low serum testosterone and high serum estradiol associate with lower extremity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peripheral arterial disease in elderly men.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in Sweden. J Am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 Sep 11;50(11):1070-6.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Tengstrand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Carlstrom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Fellander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-Tsai L,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Hafstrom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I. Abnormal levels of serum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dehydroepiandrosterone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estradiol in men with rheumatoid arthritis: high correlation between serum estradiol and current degree of inflammation. J</a:t>
            </a:r>
          </a:p>
          <a:p>
            <a:r>
              <a:rPr lang="fi-FI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Rheumatol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 Nov;30(11):2338-43.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Stork S, Bots ML,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Grobbee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DE, van der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Schouw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YT. Endogenous sex hormones and C-reactive protein in healthy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postmenopausal women. J Intern Med. 2008 Mar 12.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Tripathi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Hegde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BM. Serum estradiol and testosterone levels following acute myocardial infarction in men. Indian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1998 Apr;42(2):291-4.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Singh PB,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Matanhelia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SS, Martin FL. A potential paradox in prostate adenocarcinoma progression: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oestrogen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initiating driver.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Cancer. 2008 May;44(7):928-36.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SJ,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Risbridger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GP. Aromatase and prostate cancer. Minerva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2006 Mar;31(1):1-12.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Cavalieri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E, Rogan E. Catechol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quinones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estrogens in the initiation of breast, prostate, and other human cancers: keynote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lecture. Ann NY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Sci. 2006 Nov;1089:286-301.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Bosland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MC. Sex steroids and prostate carcinogenesis: integrated, multifactorial working hypothesis. Ann NY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Sci.</a:t>
            </a:r>
          </a:p>
          <a:p>
            <a:r>
              <a:rPr lang="is-I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 Nov;1089:168-76.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 CK, Nanda J, Chapman KE,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FK.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Oestrogen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benign prostatic hyperplasia: effects on stromal cell proliferation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local formation from androgen. J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2008 Jun;197(3):483-91.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9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Toorians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W. F.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Thomassen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C. L. G. D.,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Zweegman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Magdeleyns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J. P., Tans, G.,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Gooren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G.,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2003. Venous thrombosis and changes of hemostatic variables during cross-sex hormone treatment in transsexual people. The Journal of Clinical Endocrinology &amp; Metabolism. 88, 12, 5723-5729.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Buckler, H.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McElhone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Durrington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N.,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Mackness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I.,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Ludlam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A., and Wu, F. C. W. 1998. The effects of low‐dose testosterone treatment on lipid metabolism, clotting factors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ultrasonographic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ovarian morphology in women. Clinical endocrinology. 49, 2, 173-178. DOI=10.1046/j.1365-2265.1998.00525.x.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Smith, A. M., English, K.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Jones, R. D., Jones, T. H.,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S. 2005. Testosterone does not adversely affect fibrinogen or tissue plasminogen activator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plasminogen activator inhibitor-1 (PAI-1) levels in 46 men with chronic stable angina. European journal of endocrinology. 152, 2, 285-291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Jones, S. D.,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Dukovac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Sangkum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Yafi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 A.,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Hellstrom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 J. G. 2015.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Erythrocytosis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Polycythemia Secondary to Testosterone Replacement Therapy in the Aging Male. Sexual Medicine Reviews. 3, 2, 101-112. DOI=10.1002/smrj.43.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Schreijer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J. M.,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Reitsma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H.,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Cannegieter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C. 2010. High hematocrit as a risk factor for venous thrombosis. Cause or innocent bystander.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J.,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Shiels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S.,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Rohrmann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Rifai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Nelson, W. G.,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A.,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S. 2012. Association between sex steroid hormones and hematocrit in a nationally representative sample of men. Journal of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andrology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33, 6, 1332-1341. DOI=10.2164/jandrol.111.015651.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Kim, H. C.,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Kemmann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Shelden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M.,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1981. Response of blood coagulation parameters to elevated endogenous 17β-estradiol levels induced by human menopausal gonadotropins. American journal of obstetrics and gynecology. 140, 7, 807-810.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Blakemore, J.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Naftolin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 2016. Aromatase: contributions to physiology and disease in women and men. Physiology. 31, 4, 258-269.</a:t>
            </a: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J., Richardson-Royer, C., Schultz, R., Burger, T.,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Labitue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K.,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Bowe, D., Goldenberg, N., and Wang, P. 2014. Testosterone, thrombophilia, and thrombosis. Clinical and Applied Thrombosis/Hemostasis. 20, 1, 22-30.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mg / d BCA pts.</a:t>
            </a:r>
          </a:p>
          <a:p>
            <a:r>
              <a:rPr lang="en-US" dirty="0"/>
              <a:t>Oral dose men 0.5 mg 2-3 times weekly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Hanafy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M. 2007. Testosterone therapy and obstructive sleep apnea: is there a real connection. The journal of sexual medicine. 4, 5, 1241-1246. DOI=10.1111/j.1743-6109.2007.00553.x.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FACE-1CB8-CB46-9674-4DB9E1AF2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Testosterone, anastrozole and venous thrombosis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Rebecca Glaser, M.D.</a:t>
            </a:r>
          </a:p>
          <a:p>
            <a:r>
              <a:rPr lang="en-US" dirty="0"/>
              <a:t>22.05.2017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364769"/>
            <a:ext cx="9143999" cy="64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2013-2017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344 male patients</a:t>
            </a:r>
          </a:p>
          <a:p>
            <a:r>
              <a:rPr lang="en-US" sz="3000" dirty="0"/>
              <a:t>Prospective study</a:t>
            </a:r>
          </a:p>
          <a:p>
            <a:r>
              <a:rPr lang="en-US" sz="3000" dirty="0"/>
              <a:t>Cardiac and prostate events</a:t>
            </a:r>
          </a:p>
          <a:p>
            <a:r>
              <a:rPr lang="en-US" sz="3000" dirty="0"/>
              <a:t>SC T or T + Anastrozole (A) implants</a:t>
            </a:r>
          </a:p>
          <a:p>
            <a:pPr marL="274320" lvl="1" indent="0">
              <a:buNone/>
            </a:pPr>
            <a:r>
              <a:rPr lang="en-US" sz="2600" dirty="0"/>
              <a:t>Aromatase inhibitor prescribed to prevent excess aromatization to E2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27" y="4498821"/>
            <a:ext cx="1882987" cy="21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T and E2 levels week 4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T and E2 levels ‘end’ when symptoms returned (prior to re-implantation)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Hemoglobin, hematocrit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70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Mean age at initial insert was 52.9 </a:t>
            </a:r>
            <a:r>
              <a:rPr lang="en-US" sz="2900" u="sng" dirty="0"/>
              <a:t>+</a:t>
            </a:r>
            <a:r>
              <a:rPr lang="en-US" sz="2900" dirty="0"/>
              <a:t> 9.8 y 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Mean age at analysis was 57.7 </a:t>
            </a:r>
            <a:r>
              <a:rPr lang="en-US" sz="2900" u="sng" dirty="0"/>
              <a:t>+</a:t>
            </a:r>
            <a:r>
              <a:rPr lang="en-US" sz="2900" dirty="0"/>
              <a:t> 10.5 y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Mean baseline T 299.35 </a:t>
            </a:r>
            <a:r>
              <a:rPr lang="en-US" sz="2900" u="sng" dirty="0"/>
              <a:t>+</a:t>
            </a:r>
            <a:r>
              <a:rPr lang="en-US" sz="2900" dirty="0"/>
              <a:t> 110.02 ng/dl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Mean length of therapy at analysis 4.8 </a:t>
            </a:r>
            <a:r>
              <a:rPr lang="en-US" sz="2900" u="sng" dirty="0"/>
              <a:t>+</a:t>
            </a:r>
            <a:r>
              <a:rPr lang="en-US" sz="2900" dirty="0"/>
              <a:t> 3.1 y, range 0.17- 11.6 y 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Height, weight, BMI</a:t>
            </a:r>
          </a:p>
        </p:txBody>
      </p:sp>
    </p:spTree>
    <p:extLst>
      <p:ext uri="{BB962C8B-B14F-4D97-AF65-F5344CB8AC3E}">
        <p14:creationId xmlns:p14="http://schemas.microsoft.com/office/powerpoint/2010/main" val="90278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(2013-17)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233" y="1673352"/>
            <a:ext cx="4364258" cy="47183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Mean T dose 1878 </a:t>
            </a:r>
            <a:r>
              <a:rPr lang="en-US" sz="2400" u="sng" dirty="0"/>
              <a:t>+</a:t>
            </a:r>
            <a:r>
              <a:rPr lang="en-US" sz="2400" dirty="0"/>
              <a:t> 263 mg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339/344 </a:t>
            </a:r>
            <a:r>
              <a:rPr lang="en-US" sz="2400" dirty="0"/>
              <a:t>(98.5%) of men treated with an AI, T + A implant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/>
              <a:t>  &lt;30% in 2010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Mean SC A dose was 14.8 </a:t>
            </a:r>
            <a:r>
              <a:rPr lang="en-US" sz="2400" u="sng" dirty="0"/>
              <a:t>+</a:t>
            </a:r>
            <a:r>
              <a:rPr lang="en-US" sz="2400" dirty="0"/>
              <a:t> 3.9 mg with the majority of men receiving 16 mg A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/>
              <a:t> 2 x T 120 mg + A 8 mg implant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60524"/>
              </p:ext>
            </p:extLst>
          </p:nvPr>
        </p:nvGraphicFramePr>
        <p:xfrm>
          <a:off x="4634491" y="1524000"/>
          <a:ext cx="4337236" cy="425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53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Mean T level at week 4 was 1235 </a:t>
            </a:r>
            <a:r>
              <a:rPr lang="en-US" sz="2800" u="sng" dirty="0"/>
              <a:t>+</a:t>
            </a:r>
            <a:r>
              <a:rPr lang="en-US" sz="2800" dirty="0"/>
              <a:t> 313 ng/dl</a:t>
            </a:r>
          </a:p>
          <a:p>
            <a:pPr marL="274320" lvl="1" indent="0">
              <a:buNone/>
            </a:pPr>
            <a:r>
              <a:rPr lang="en-US" sz="2200" dirty="0"/>
              <a:t>  25% T &gt; 1500 ng/dl</a:t>
            </a:r>
          </a:p>
          <a:p>
            <a:pPr marL="274320" lvl="1" indent="0">
              <a:buNone/>
            </a:pPr>
            <a:r>
              <a:rPr lang="en-US" sz="2200" dirty="0"/>
              <a:t>  65% T &gt; 1100 ng/dl</a:t>
            </a:r>
          </a:p>
          <a:p>
            <a:pPr marL="274320" lvl="1" indent="0">
              <a:buNone/>
            </a:pPr>
            <a:r>
              <a:rPr lang="en-US" sz="2200" dirty="0"/>
              <a:t>  </a:t>
            </a:r>
            <a:r>
              <a:rPr lang="en-US" sz="2200" b="1" dirty="0">
                <a:solidFill>
                  <a:srgbClr val="FF0000"/>
                </a:solidFill>
              </a:rPr>
              <a:t>No ADE</a:t>
            </a:r>
          </a:p>
          <a:p>
            <a:r>
              <a:rPr lang="en-US" sz="2800" dirty="0"/>
              <a:t>Mean E2 at week 4 was 16.45 </a:t>
            </a:r>
            <a:r>
              <a:rPr lang="en-US" sz="2800" u="sng" dirty="0"/>
              <a:t>+</a:t>
            </a:r>
            <a:r>
              <a:rPr lang="en-US" sz="2800" dirty="0"/>
              <a:t> 11.73 </a:t>
            </a:r>
            <a:r>
              <a:rPr lang="en-US" sz="2800" dirty="0" err="1"/>
              <a:t>pg</a:t>
            </a:r>
            <a:r>
              <a:rPr lang="en-US" sz="2800" dirty="0"/>
              <a:t>/ml</a:t>
            </a:r>
          </a:p>
          <a:p>
            <a:r>
              <a:rPr lang="en-US" sz="2800" dirty="0"/>
              <a:t>Mean T level when symptoms returned was 586 </a:t>
            </a:r>
            <a:r>
              <a:rPr lang="en-US" sz="2800" u="sng" dirty="0"/>
              <a:t>+</a:t>
            </a:r>
            <a:r>
              <a:rPr lang="en-US" sz="2800" dirty="0"/>
              <a:t> 248 ng/dl</a:t>
            </a:r>
          </a:p>
          <a:p>
            <a:r>
              <a:rPr lang="en-US" sz="2800" dirty="0"/>
              <a:t>Mean E2 ‘end’ was 18.65 </a:t>
            </a:r>
            <a:r>
              <a:rPr lang="en-US" sz="2800" u="sng" dirty="0"/>
              <a:t>+</a:t>
            </a:r>
            <a:r>
              <a:rPr lang="en-US" sz="2800" dirty="0"/>
              <a:t> 11.78 </a:t>
            </a:r>
            <a:r>
              <a:rPr lang="en-US" sz="2800" dirty="0" err="1"/>
              <a:t>pg</a:t>
            </a:r>
            <a:r>
              <a:rPr lang="en-US" sz="2800" dirty="0"/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317018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Erythrocyte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Mean </a:t>
            </a:r>
            <a:r>
              <a:rPr lang="en-US" sz="3000" dirty="0" err="1"/>
              <a:t>Hb</a:t>
            </a:r>
            <a:r>
              <a:rPr lang="en-US" sz="3000" dirty="0"/>
              <a:t> on therapy was 16.3 </a:t>
            </a:r>
            <a:r>
              <a:rPr lang="en-US" sz="3000" u="sng" dirty="0"/>
              <a:t>+</a:t>
            </a:r>
            <a:r>
              <a:rPr lang="en-US" sz="3000" dirty="0"/>
              <a:t> 1.33 g/dl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Mean </a:t>
            </a:r>
            <a:r>
              <a:rPr lang="en-US" sz="3000" dirty="0" err="1"/>
              <a:t>Hct</a:t>
            </a:r>
            <a:r>
              <a:rPr lang="en-US" sz="3000" dirty="0"/>
              <a:t> was 48.5 </a:t>
            </a:r>
            <a:r>
              <a:rPr lang="en-US" sz="3000" u="sng" dirty="0"/>
              <a:t>+</a:t>
            </a:r>
            <a:r>
              <a:rPr lang="en-US" sz="3000" dirty="0"/>
              <a:t> 4.0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200" dirty="0"/>
              <a:t> </a:t>
            </a:r>
            <a:r>
              <a:rPr lang="en-US" sz="2400" dirty="0"/>
              <a:t>Elevated </a:t>
            </a:r>
            <a:r>
              <a:rPr lang="en-US" sz="2400" dirty="0" err="1"/>
              <a:t>Hct</a:t>
            </a:r>
            <a:r>
              <a:rPr lang="en-US" sz="2400" dirty="0"/>
              <a:t> correlated with T </a:t>
            </a:r>
            <a:r>
              <a:rPr lang="en-US" sz="2400" u="sng" dirty="0"/>
              <a:t>and</a:t>
            </a:r>
            <a:r>
              <a:rPr lang="en-US" sz="2400" dirty="0"/>
              <a:t> E2 levels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Donate blood for </a:t>
            </a:r>
            <a:r>
              <a:rPr lang="en-US" sz="3000" dirty="0" err="1"/>
              <a:t>Hb</a:t>
            </a:r>
            <a:r>
              <a:rPr lang="en-US" sz="3000" dirty="0"/>
              <a:t> &gt; 18.5 or </a:t>
            </a:r>
            <a:r>
              <a:rPr lang="en-US" sz="3000" dirty="0" err="1"/>
              <a:t>Hct</a:t>
            </a:r>
            <a:r>
              <a:rPr lang="en-US" sz="3000" dirty="0"/>
              <a:t> &gt; 55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400" dirty="0"/>
              <a:t>Offer to reduce T dose</a:t>
            </a:r>
          </a:p>
        </p:txBody>
      </p:sp>
    </p:spTree>
    <p:extLst>
      <p:ext uri="{BB962C8B-B14F-4D97-AF65-F5344CB8AC3E}">
        <p14:creationId xmlns:p14="http://schemas.microsoft.com/office/powerpoint/2010/main" val="370085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</a:t>
            </a:r>
            <a:r>
              <a:rPr lang="en-US" dirty="0" err="1"/>
              <a:t>erythrocytosis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27 men on study (donated blood)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Increased with higher T doses 2013-17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1/3 men with elevated </a:t>
            </a:r>
            <a:r>
              <a:rPr lang="en-US" sz="2800" dirty="0" err="1"/>
              <a:t>rbc</a:t>
            </a:r>
            <a:r>
              <a:rPr lang="en-US" sz="2800" dirty="0"/>
              <a:t> have/had a diagnosis of obstructive sleep apnea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2400" dirty="0"/>
              <a:t>Secondary polycythemia (hypoxia)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Do not see an increase in sleep apnea in men on SC T + A therapy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5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5666" cy="4876800"/>
          </a:xfrm>
        </p:spPr>
        <p:txBody>
          <a:bodyPr/>
          <a:lstStyle/>
          <a:p>
            <a:r>
              <a:rPr lang="en-US" sz="2800" dirty="0"/>
              <a:t>No episodes of venous thrombosis or thromboembolic events in 344 men treated with T + A implants in over 1600 person-years of therapy</a:t>
            </a:r>
          </a:p>
          <a:p>
            <a:r>
              <a:rPr lang="en-US" sz="2800" dirty="0"/>
              <a:t>This compares favorably to an expected annual incidence of 149/100 000 (1.5/1000) for males age 55-59 y (57.7 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050" dirty="0"/>
              <a:t>Silverstein, M. D., </a:t>
            </a:r>
            <a:r>
              <a:rPr lang="en-US" sz="1050" dirty="0" err="1"/>
              <a:t>Heit</a:t>
            </a:r>
            <a:r>
              <a:rPr lang="en-US" sz="1050" dirty="0"/>
              <a:t>, J. A., Mohr, D. N., </a:t>
            </a:r>
            <a:r>
              <a:rPr lang="en-US" sz="1050" dirty="0" err="1"/>
              <a:t>Petterson</a:t>
            </a:r>
            <a:r>
              <a:rPr lang="en-US" sz="1050" dirty="0"/>
              <a:t>, T. M., </a:t>
            </a:r>
            <a:r>
              <a:rPr lang="en-US" sz="1050" dirty="0" err="1"/>
              <a:t>O’fallon</a:t>
            </a:r>
            <a:r>
              <a:rPr lang="en-US" sz="1050" dirty="0"/>
              <a:t>, W. M., and Melton, L. J. 1998. Trends in the incidence of deep vein thrombosis and pulmonary embolism: a 25-year population-based study. Archives of internal medicine. 158, 6, 585-593.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460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</p:txBody>
      </p:sp>
    </p:spTree>
    <p:extLst>
      <p:ext uri="{BB962C8B-B14F-4D97-AF65-F5344CB8AC3E}">
        <p14:creationId xmlns:p14="http://schemas.microsoft.com/office/powerpoint/2010/main" val="74914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Discussion &amp; 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9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 TRT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 does not increase the risk of thrombosis or adversely affect clotting factors</a:t>
            </a:r>
          </a:p>
          <a:p>
            <a:r>
              <a:rPr lang="en-US" sz="3000" dirty="0"/>
              <a:t>T increases nitric oxide and inhibits platelet aggregation</a:t>
            </a:r>
          </a:p>
          <a:p>
            <a:r>
              <a:rPr lang="en-US" sz="3000" dirty="0"/>
              <a:t>Does elevate red blood count</a:t>
            </a:r>
          </a:p>
        </p:txBody>
      </p:sp>
    </p:spTree>
    <p:extLst>
      <p:ext uri="{BB962C8B-B14F-4D97-AF65-F5344CB8AC3E}">
        <p14:creationId xmlns:p14="http://schemas.microsoft.com/office/powerpoint/2010/main" val="196785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 TRT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 dirty="0"/>
              <a:t>Side effects of TRT (thrombophilia) may be due to aromatization and  increased estradiol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Estrogen levels should be monitored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Aromatization takes place at the cellular level (</a:t>
            </a:r>
            <a:r>
              <a:rPr lang="en-US" sz="2600" dirty="0" err="1"/>
              <a:t>intracrine</a:t>
            </a:r>
            <a:r>
              <a:rPr lang="en-US" sz="2600" dirty="0"/>
              <a:t>, paracrine) and may not be reflected in serum levels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u="sng" dirty="0"/>
              <a:t> </a:t>
            </a:r>
            <a:r>
              <a:rPr lang="en-US" sz="3200" u="sng" dirty="0"/>
              <a:t>Signs and symptoms estrogen excess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8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(real life) clinical practice</a:t>
            </a:r>
          </a:p>
          <a:p>
            <a:r>
              <a:rPr lang="en-US" dirty="0"/>
              <a:t>Prospective study</a:t>
            </a:r>
          </a:p>
          <a:p>
            <a:r>
              <a:rPr lang="en-US" dirty="0"/>
              <a:t>Compliance is documented</a:t>
            </a:r>
          </a:p>
          <a:p>
            <a:r>
              <a:rPr lang="en-US" dirty="0"/>
              <a:t>Not subject to errors and low quality data sources  associated with data mining*</a:t>
            </a:r>
          </a:p>
          <a:p>
            <a:r>
              <a:rPr lang="en-US" dirty="0"/>
              <a:t>Patients and charts available</a:t>
            </a:r>
          </a:p>
          <a:p>
            <a:r>
              <a:rPr lang="en-US" dirty="0"/>
              <a:t>Treating physician collects the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/>
              <a:t>*</a:t>
            </a:r>
            <a:r>
              <a:rPr lang="en-US" sz="1800" dirty="0"/>
              <a:t>Real-world data mining applications often deal with low-quality information sources where data collection inaccuracy, device limitations, data transmission and discretization errors, or man-made perturbations frequently result in imprecise or vague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9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Weakness/caution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a randomized trial</a:t>
            </a:r>
          </a:p>
          <a:p>
            <a:r>
              <a:rPr lang="en-US" sz="2800" dirty="0"/>
              <a:t>Small numbers, N = 344</a:t>
            </a:r>
          </a:p>
          <a:p>
            <a:r>
              <a:rPr lang="en-US" sz="2800" dirty="0"/>
              <a:t>&lt; 5 years (4.8 y)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Results are applicable to SC implants</a:t>
            </a:r>
          </a:p>
          <a:p>
            <a:pPr marL="0" indent="0">
              <a:buNone/>
            </a:pPr>
            <a:r>
              <a:rPr lang="en-US" sz="2800" dirty="0"/>
              <a:t>Results are applicable to T + AI</a:t>
            </a:r>
          </a:p>
        </p:txBody>
      </p:sp>
    </p:spTree>
    <p:extLst>
      <p:ext uri="{BB962C8B-B14F-4D97-AF65-F5344CB8AC3E}">
        <p14:creationId xmlns:p14="http://schemas.microsoft.com/office/powerpoint/2010/main" val="365227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SC T + A implant therapy does not increase and may lower the occurrence of venous thrombotic events</a:t>
            </a:r>
          </a:p>
          <a:p>
            <a:r>
              <a:rPr lang="en-US" sz="3000" dirty="0"/>
              <a:t>Aromatase inhibitors play a role in prevention of side effects from T therapy</a:t>
            </a:r>
          </a:p>
          <a:p>
            <a:r>
              <a:rPr lang="en-US" sz="3000" dirty="0"/>
              <a:t>Monitor </a:t>
            </a:r>
            <a:r>
              <a:rPr lang="en-US" sz="3000" dirty="0" err="1"/>
              <a:t>Hb</a:t>
            </a:r>
            <a:r>
              <a:rPr lang="en-US" sz="3000" dirty="0"/>
              <a:t> and </a:t>
            </a:r>
            <a:r>
              <a:rPr lang="en-US" sz="3000" dirty="0" err="1"/>
              <a:t>Hct</a:t>
            </a:r>
            <a:r>
              <a:rPr lang="en-US" sz="3000" dirty="0"/>
              <a:t> </a:t>
            </a:r>
          </a:p>
          <a:p>
            <a:r>
              <a:rPr lang="en-US" sz="3000" dirty="0"/>
              <a:t>Address sleep issues in men with elevated </a:t>
            </a:r>
            <a:r>
              <a:rPr lang="en-US" sz="3000" dirty="0" err="1"/>
              <a:t>Hct</a:t>
            </a:r>
            <a:r>
              <a:rPr lang="en-US" sz="3000" dirty="0"/>
              <a:t> on TRT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77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Testosterone, anastrozole and venous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2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warning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[06/19/2014] The U.S. Food and Drug Administration (FDA) is requiring manufacturers to include a general warning in the drug labeling of all approved testosterone products about the risk of blood clots in the veins.</a:t>
            </a:r>
          </a:p>
          <a:p>
            <a:pPr marL="274320" lvl="1" indent="0">
              <a:buNone/>
            </a:pPr>
            <a:r>
              <a:rPr lang="en-US" sz="2400" dirty="0" err="1"/>
              <a:t>Postmarket</a:t>
            </a:r>
            <a:r>
              <a:rPr lang="en-US" sz="2400" dirty="0"/>
              <a:t> reports of venous blood clots unrelated to polycythemia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1100" dirty="0"/>
          </a:p>
          <a:p>
            <a:pPr marL="274320" lvl="1" indent="0" algn="r">
              <a:buNone/>
            </a:pPr>
            <a:r>
              <a:rPr lang="en-US" sz="1100" dirty="0" err="1"/>
              <a:t>Morgentaler</a:t>
            </a:r>
            <a:r>
              <a:rPr lang="en-US" sz="1100" dirty="0"/>
              <a:t>, A., Miner, M. M., Caliber, M., </a:t>
            </a:r>
            <a:r>
              <a:rPr lang="en-US" sz="1100" dirty="0" err="1"/>
              <a:t>Guay</a:t>
            </a:r>
            <a:r>
              <a:rPr lang="en-US" sz="1100" dirty="0"/>
              <a:t>, A. T., </a:t>
            </a:r>
            <a:r>
              <a:rPr lang="en-US" sz="1100" dirty="0" err="1"/>
              <a:t>Khera</a:t>
            </a:r>
            <a:r>
              <a:rPr lang="en-US" sz="1100" dirty="0"/>
              <a:t>, M., and </a:t>
            </a:r>
            <a:r>
              <a:rPr lang="en-US" sz="1100" dirty="0" err="1"/>
              <a:t>Traish</a:t>
            </a:r>
            <a:r>
              <a:rPr lang="en-US" sz="1100" dirty="0"/>
              <a:t>, A. M. 2015.</a:t>
            </a:r>
          </a:p>
          <a:p>
            <a:pPr marL="274320" lvl="1" indent="0" algn="r">
              <a:buNone/>
            </a:pPr>
            <a:r>
              <a:rPr lang="en-US" sz="1100" dirty="0"/>
              <a:t> Testosterone therapy and cardiovascular risk: advances and controversies. Mayo Clinic Proceedings 90, 2, 224-251.</a:t>
            </a:r>
          </a:p>
          <a:p>
            <a:pPr marL="274320" lvl="1" indent="0" algn="r">
              <a:buNone/>
            </a:pPr>
            <a:endParaRPr lang="en-US" sz="1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56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Hormones and thrombosis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Physiological testosterone (T) replacement does not adversely affect blood coagulation status</a:t>
            </a:r>
          </a:p>
          <a:p>
            <a:pPr marL="182880" lvl="1">
              <a:lnSpc>
                <a:spcPct val="120000"/>
              </a:lnSpc>
            </a:pPr>
            <a:r>
              <a:rPr lang="en-US" sz="2800" dirty="0"/>
              <a:t>Pro-thrombotic effect of OCP, synthetic estrogens (</a:t>
            </a:r>
            <a:r>
              <a:rPr lang="en-US" sz="2600" dirty="0" err="1"/>
              <a:t>Ethinyl</a:t>
            </a:r>
            <a:r>
              <a:rPr lang="en-US" sz="2600" dirty="0"/>
              <a:t> estradiol, CEE</a:t>
            </a:r>
            <a:r>
              <a:rPr lang="en-US" sz="2800" dirty="0"/>
              <a:t>), synthetic </a:t>
            </a:r>
            <a:r>
              <a:rPr lang="en-US" sz="2800" dirty="0" err="1"/>
              <a:t>progestins</a:t>
            </a:r>
            <a:r>
              <a:rPr lang="en-US" sz="2800" dirty="0"/>
              <a:t> (oral, SC) and possibly high levels of E2</a:t>
            </a:r>
          </a:p>
        </p:txBody>
      </p:sp>
    </p:spTree>
    <p:extLst>
      <p:ext uri="{BB962C8B-B14F-4D97-AF65-F5344CB8AC3E}">
        <p14:creationId xmlns:p14="http://schemas.microsoft.com/office/powerpoint/2010/main" val="400471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Excess estrogen in the aging 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Increased aromatase activity</a:t>
            </a:r>
          </a:p>
          <a:p>
            <a:r>
              <a:rPr lang="en-US" sz="3000" dirty="0"/>
              <a:t>Increased fat mass, abdominal obesity</a:t>
            </a:r>
          </a:p>
          <a:p>
            <a:r>
              <a:rPr lang="en-US" sz="3000" dirty="0"/>
              <a:t>Symptoms</a:t>
            </a:r>
          </a:p>
          <a:p>
            <a:pPr marL="274320" lvl="1" indent="0">
              <a:buNone/>
            </a:pPr>
            <a:r>
              <a:rPr lang="en-US" sz="2600" dirty="0"/>
              <a:t>Development of breast tissue, </a:t>
            </a:r>
            <a:r>
              <a:rPr lang="en-US" sz="2600" dirty="0" err="1"/>
              <a:t>gynecomastia</a:t>
            </a:r>
            <a:endParaRPr lang="en-US" sz="2600" dirty="0"/>
          </a:p>
          <a:p>
            <a:pPr marL="274320" lvl="1" indent="0">
              <a:buNone/>
            </a:pPr>
            <a:r>
              <a:rPr lang="en-US" sz="2600" dirty="0"/>
              <a:t>Fluid retention</a:t>
            </a:r>
          </a:p>
          <a:p>
            <a:pPr marL="274320" lvl="1" indent="0">
              <a:buNone/>
            </a:pPr>
            <a:r>
              <a:rPr lang="en-US" sz="2600" dirty="0"/>
              <a:t>Weight gain</a:t>
            </a:r>
          </a:p>
          <a:p>
            <a:pPr marL="274320" lvl="1" indent="0">
              <a:buNone/>
            </a:pPr>
            <a:r>
              <a:rPr lang="en-US" sz="2600" dirty="0"/>
              <a:t>Anxiety, emotional disturbances</a:t>
            </a:r>
          </a:p>
          <a:p>
            <a:pPr marL="274320" lvl="1" indent="0">
              <a:buNone/>
            </a:pPr>
            <a:r>
              <a:rPr lang="en-US" sz="2600" dirty="0"/>
              <a:t>Erectile dysfunction</a:t>
            </a:r>
          </a:p>
        </p:txBody>
      </p:sp>
    </p:spTree>
    <p:extLst>
      <p:ext uri="{BB962C8B-B14F-4D97-AF65-F5344CB8AC3E}">
        <p14:creationId xmlns:p14="http://schemas.microsoft.com/office/powerpoint/2010/main" val="373305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estrogen </a:t>
            </a:r>
            <a:r>
              <a:rPr lang="en-US" u="sng" dirty="0"/>
              <a:t>+</a:t>
            </a:r>
            <a:r>
              <a:rPr lang="en-US" dirty="0"/>
              <a:t> low testosterone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Increased risk of stroke</a:t>
            </a:r>
          </a:p>
          <a:p>
            <a:r>
              <a:rPr lang="en-US" sz="3000" dirty="0"/>
              <a:t>Progression carotid artery intima thickening</a:t>
            </a:r>
          </a:p>
          <a:p>
            <a:r>
              <a:rPr lang="en-US" sz="3000" dirty="0"/>
              <a:t>Coronary arteriosclerosis, MI</a:t>
            </a:r>
          </a:p>
          <a:p>
            <a:r>
              <a:rPr lang="en-US" sz="3000" dirty="0"/>
              <a:t>Lower extremity peripheral artery disease</a:t>
            </a:r>
          </a:p>
          <a:p>
            <a:r>
              <a:rPr lang="en-US" sz="3000" dirty="0"/>
              <a:t>Chronic inflammation</a:t>
            </a:r>
          </a:p>
          <a:p>
            <a:r>
              <a:rPr lang="en-US" sz="3000" dirty="0"/>
              <a:t>Insulin resistance</a:t>
            </a:r>
          </a:p>
          <a:p>
            <a:r>
              <a:rPr lang="en-US" sz="3000" dirty="0"/>
              <a:t>BPH</a:t>
            </a:r>
          </a:p>
          <a:p>
            <a:r>
              <a:rPr lang="en-US" sz="3000" dirty="0"/>
              <a:t>Prostate cancer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990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Subcutaneous T implants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Bypass the liver, no first pass effect</a:t>
            </a:r>
          </a:p>
          <a:p>
            <a:r>
              <a:rPr lang="en-US" sz="3000" dirty="0"/>
              <a:t>Do not adversely affect clotting factors</a:t>
            </a:r>
          </a:p>
          <a:p>
            <a:pPr marL="182880" lvl="1"/>
            <a:r>
              <a:rPr lang="en-US" sz="3000" dirty="0"/>
              <a:t>Increase erythrocyte production, secondary </a:t>
            </a:r>
            <a:r>
              <a:rPr lang="en-US" sz="3000" dirty="0" err="1"/>
              <a:t>erythrocytosis</a:t>
            </a:r>
            <a:endParaRPr lang="en-US" sz="3000" dirty="0"/>
          </a:p>
          <a:p>
            <a:pPr marL="274320" lvl="1" indent="0">
              <a:buNone/>
            </a:pPr>
            <a:r>
              <a:rPr lang="en-US" dirty="0"/>
              <a:t>  </a:t>
            </a:r>
            <a:r>
              <a:rPr lang="en-US" sz="2400" dirty="0"/>
              <a:t>Renal erythropoietin vs. other </a:t>
            </a:r>
          </a:p>
          <a:p>
            <a:pPr marL="274320" lvl="1" indent="0">
              <a:buNone/>
            </a:pPr>
            <a:endParaRPr lang="en-US" sz="2800" dirty="0"/>
          </a:p>
          <a:p>
            <a:pPr marL="274320" lvl="1" indent="0">
              <a:buNone/>
            </a:pPr>
            <a:r>
              <a:rPr lang="en-US" sz="2400" dirty="0"/>
              <a:t>Does elevated blood count from a non-pathologic cause increase the risk of thrombosis? Is elevated </a:t>
            </a:r>
            <a:r>
              <a:rPr lang="en-US" sz="2400" dirty="0" err="1"/>
              <a:t>Hct</a:t>
            </a:r>
            <a:r>
              <a:rPr lang="en-US" sz="2400" dirty="0"/>
              <a:t> causal? </a:t>
            </a:r>
          </a:p>
          <a:p>
            <a:pPr marL="274320" lvl="1" indent="0">
              <a:buNone/>
            </a:pPr>
            <a:r>
              <a:rPr lang="en-US" sz="2400" dirty="0"/>
              <a:t>High altitude-no</a:t>
            </a:r>
          </a:p>
          <a:p>
            <a:pPr marL="274320" lvl="1" indent="0">
              <a:buNone/>
            </a:pPr>
            <a:r>
              <a:rPr lang="en-US" sz="2400" dirty="0"/>
              <a:t>TRT-unknown</a:t>
            </a:r>
          </a:p>
        </p:txBody>
      </p:sp>
    </p:spTree>
    <p:extLst>
      <p:ext uri="{BB962C8B-B14F-4D97-AF65-F5344CB8AC3E}">
        <p14:creationId xmlns:p14="http://schemas.microsoft.com/office/powerpoint/2010/main" val="63853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aromatase and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 is aromatized to estradiol (E2)</a:t>
            </a:r>
          </a:p>
          <a:p>
            <a:r>
              <a:rPr lang="en-US" sz="3000" dirty="0"/>
              <a:t>Elevated estradiol is also associated with increased hematocrit in men</a:t>
            </a:r>
          </a:p>
          <a:p>
            <a:r>
              <a:rPr lang="en-US" sz="3000" dirty="0"/>
              <a:t>Elevated estrogen can induce a hyper-</a:t>
            </a:r>
            <a:r>
              <a:rPr lang="en-US" sz="3000" dirty="0" err="1"/>
              <a:t>coagulable</a:t>
            </a:r>
            <a:r>
              <a:rPr lang="en-US" sz="3000" dirty="0"/>
              <a:t> state</a:t>
            </a:r>
          </a:p>
          <a:p>
            <a:pPr marL="274320" lvl="1" indent="0">
              <a:buNone/>
            </a:pPr>
            <a:r>
              <a:rPr lang="en-US" sz="2600" dirty="0"/>
              <a:t>  Increase coagulation factors</a:t>
            </a:r>
          </a:p>
          <a:p>
            <a:pPr marL="274320" lvl="1" indent="0">
              <a:buNone/>
            </a:pPr>
            <a:r>
              <a:rPr lang="en-US" sz="2600" dirty="0"/>
              <a:t>  Decrease anti-thrombin III</a:t>
            </a:r>
          </a:p>
        </p:txBody>
      </p:sp>
    </p:spTree>
    <p:extLst>
      <p:ext uri="{BB962C8B-B14F-4D97-AF65-F5344CB8AC3E}">
        <p14:creationId xmlns:p14="http://schemas.microsoft.com/office/powerpoint/2010/main" val="47689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Testosterone, Thrombophilia,</a:t>
            </a:r>
            <a:br>
              <a:rPr lang="en-US" dirty="0"/>
            </a:br>
            <a:r>
              <a:rPr lang="en-US" dirty="0"/>
              <a:t>and Thrombosis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276"/>
            <a:ext cx="8229600" cy="47477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13 men, 1 woman diagnosed with thrombosis on TRT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Increased risk (</a:t>
            </a:r>
            <a:r>
              <a:rPr lang="en-US" sz="2600" dirty="0" err="1"/>
              <a:t>hypercoagulable</a:t>
            </a:r>
            <a:r>
              <a:rPr lang="en-US" sz="2600" dirty="0"/>
              <a:t>/</a:t>
            </a:r>
            <a:r>
              <a:rPr lang="en-US" sz="2600" dirty="0" err="1"/>
              <a:t>prothrombotic</a:t>
            </a:r>
            <a:r>
              <a:rPr lang="en-US" sz="2600" dirty="0"/>
              <a:t> state)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dirty="0"/>
              <a:t>   Factor V </a:t>
            </a:r>
            <a:r>
              <a:rPr lang="en-US" dirty="0" err="1"/>
              <a:t>Lieden</a:t>
            </a:r>
            <a:r>
              <a:rPr lang="en-US" dirty="0"/>
              <a:t>, Factor VIII, PAI-I gene or other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E2 levels were elevated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‘When exogenous T is aromatized to E2, and E2-induced thrombophilia is superimposed on thrombophilia–</a:t>
            </a:r>
            <a:r>
              <a:rPr lang="en-US" sz="2500" dirty="0" err="1"/>
              <a:t>hypofibrinolysis</a:t>
            </a:r>
            <a:r>
              <a:rPr lang="en-US" sz="2500" dirty="0"/>
              <a:t>, thrombosis occurs’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dirty="0"/>
              <a:t>   </a:t>
            </a:r>
            <a:r>
              <a:rPr lang="en-US" sz="2400" dirty="0"/>
              <a:t>Testosterone therapy should be stopped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 algn="r">
              <a:buNone/>
            </a:pPr>
            <a:r>
              <a:rPr lang="en-US" sz="1000" dirty="0" err="1"/>
              <a:t>Glueck</a:t>
            </a:r>
            <a:r>
              <a:rPr lang="en-US" sz="1000" dirty="0"/>
              <a:t>, C. J., Richardson-Royer, C., Schultz, R., Burger, T., </a:t>
            </a:r>
            <a:r>
              <a:rPr lang="en-US" sz="1000" dirty="0" err="1"/>
              <a:t>Labitue</a:t>
            </a:r>
            <a:r>
              <a:rPr lang="en-US" sz="1000" dirty="0"/>
              <a:t>, F., </a:t>
            </a:r>
            <a:r>
              <a:rPr lang="en-US" sz="1000" dirty="0" err="1"/>
              <a:t>Riaz</a:t>
            </a:r>
            <a:r>
              <a:rPr lang="en-US" sz="1000" dirty="0"/>
              <a:t>, M. K., </a:t>
            </a:r>
            <a:r>
              <a:rPr lang="en-US" sz="1000" dirty="0" err="1"/>
              <a:t>Padda</a:t>
            </a:r>
            <a:r>
              <a:rPr lang="en-US" sz="1000" dirty="0"/>
              <a:t>, J., Bowe, D., Goldenberg, N., and Wang, P. 2014. Testosterone, thrombophilia, and thrombosis. Clinical and Applied Thrombosis/Hemostasis. 20, 1, 22-30</a:t>
            </a:r>
          </a:p>
        </p:txBody>
      </p:sp>
    </p:spTree>
    <p:extLst>
      <p:ext uri="{BB962C8B-B14F-4D97-AF65-F5344CB8AC3E}">
        <p14:creationId xmlns:p14="http://schemas.microsoft.com/office/powerpoint/2010/main" val="174930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974</TotalTime>
  <Words>3614</Words>
  <Application>Microsoft Macintosh PowerPoint</Application>
  <PresentationFormat>On-screen Show (4:3)</PresentationFormat>
  <Paragraphs>240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Clarity</vt:lpstr>
      <vt:lpstr>Testosterone, anastrozole and venous thrombosis</vt:lpstr>
      <vt:lpstr>Background</vt:lpstr>
      <vt:lpstr>FDA warning </vt:lpstr>
      <vt:lpstr>Hormones and thrombosis</vt:lpstr>
      <vt:lpstr>Excess estrogen in the aging male</vt:lpstr>
      <vt:lpstr>High estrogen + low testosterone</vt:lpstr>
      <vt:lpstr>Subcutaneous T implants</vt:lpstr>
      <vt:lpstr>Increased aromatase and thrombosis</vt:lpstr>
      <vt:lpstr>Testosterone, Thrombophilia, and Thrombosis </vt:lpstr>
      <vt:lpstr>Methods</vt:lpstr>
      <vt:lpstr>March 2013-2017</vt:lpstr>
      <vt:lpstr>Laboratory Assessment</vt:lpstr>
      <vt:lpstr>Patient demographics</vt:lpstr>
      <vt:lpstr>Results</vt:lpstr>
      <vt:lpstr>Dosing (2013-17)</vt:lpstr>
      <vt:lpstr>Levels on therapy</vt:lpstr>
      <vt:lpstr>Erythrocyte count</vt:lpstr>
      <vt:lpstr>Secondary erythrocytosis</vt:lpstr>
      <vt:lpstr>Results</vt:lpstr>
      <vt:lpstr>Discussion &amp; Conclusion</vt:lpstr>
      <vt:lpstr>Safety of TRT</vt:lpstr>
      <vt:lpstr>Safety of TRT</vt:lpstr>
      <vt:lpstr>Strengths</vt:lpstr>
      <vt:lpstr>Weakness/caution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Glaser</dc:creator>
  <cp:lastModifiedBy>Microsoft Office User</cp:lastModifiedBy>
  <cp:revision>73</cp:revision>
  <dcterms:created xsi:type="dcterms:W3CDTF">2017-05-06T13:48:59Z</dcterms:created>
  <dcterms:modified xsi:type="dcterms:W3CDTF">2020-06-08T13:43:56Z</dcterms:modified>
</cp:coreProperties>
</file>